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26" r:id="rId5"/>
  </p:sldMasterIdLst>
  <p:sldIdLst>
    <p:sldId id="256" r:id="rId6"/>
    <p:sldId id="266" r:id="rId7"/>
    <p:sldId id="258" r:id="rId8"/>
    <p:sldId id="271" r:id="rId9"/>
    <p:sldId id="261" r:id="rId10"/>
    <p:sldId id="270" r:id="rId11"/>
    <p:sldId id="265" r:id="rId12"/>
    <p:sldId id="262" r:id="rId13"/>
    <p:sldId id="264" r:id="rId14"/>
    <p:sldId id="263" r:id="rId1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2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D60F6-46EF-41A8-A16D-7C0B666F8251}" type="datetimeFigureOut">
              <a:rPr lang="hu-HU" smtClean="0"/>
              <a:t>2020. 09. 27.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9608-9D30-4385-9F25-C7490E54097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33642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dirty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D60F6-46EF-41A8-A16D-7C0B666F8251}" type="datetimeFigureOut">
              <a:rPr lang="hu-HU" smtClean="0"/>
              <a:t>2020. 09. 27.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9608-9D30-4385-9F25-C7490E54097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19279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D60F6-46EF-41A8-A16D-7C0B666F8251}" type="datetimeFigureOut">
              <a:rPr lang="hu-HU" smtClean="0"/>
              <a:t>2020. 09. 27.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9608-9D30-4385-9F25-C7490E54097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12273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D60F6-46EF-41A8-A16D-7C0B666F8251}" type="datetimeFigureOut">
              <a:rPr lang="hu-HU" smtClean="0"/>
              <a:t>2020. 09. 27.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9608-9D30-4385-9F25-C7490E540977}" type="slidenum">
              <a:rPr lang="hu-HU" smtClean="0"/>
              <a:t>‹#›</a:t>
            </a:fld>
            <a:endParaRPr lang="hu-HU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2339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D60F6-46EF-41A8-A16D-7C0B666F8251}" type="datetimeFigureOut">
              <a:rPr lang="hu-HU" smtClean="0"/>
              <a:t>2020. 09. 27.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9608-9D30-4385-9F25-C7490E54097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38676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D60F6-46EF-41A8-A16D-7C0B666F8251}" type="datetimeFigureOut">
              <a:rPr lang="hu-HU" smtClean="0"/>
              <a:t>2020. 09. 27.</a:t>
            </a:fld>
            <a:endParaRPr lang="hu-H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9608-9D30-4385-9F25-C7490E54097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72620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dirty="0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dirty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dirty="0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D60F6-46EF-41A8-A16D-7C0B666F8251}" type="datetimeFigureOut">
              <a:rPr lang="hu-HU" smtClean="0"/>
              <a:t>2020. 09. 27.</a:t>
            </a:fld>
            <a:endParaRPr lang="hu-H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9608-9D30-4385-9F25-C7490E54097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8987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D60F6-46EF-41A8-A16D-7C0B666F8251}" type="datetimeFigureOut">
              <a:rPr lang="hu-HU" smtClean="0"/>
              <a:t>2020. 09. 27.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9608-9D30-4385-9F25-C7490E54097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11097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D60F6-46EF-41A8-A16D-7C0B666F8251}" type="datetimeFigureOut">
              <a:rPr lang="hu-HU" smtClean="0"/>
              <a:t>2020. 09. 27.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9608-9D30-4385-9F25-C7490E54097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37124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D60F6-46EF-41A8-A16D-7C0B666F8251}" type="datetimeFigureOut">
              <a:rPr lang="hu-HU" smtClean="0"/>
              <a:t>2020. 09. 27.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9608-9D30-4385-9F25-C7490E54097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27362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D60F6-46EF-41A8-A16D-7C0B666F8251}" type="datetimeFigureOut">
              <a:rPr lang="hu-HU" smtClean="0"/>
              <a:t>2020. 09. 27.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9608-9D30-4385-9F25-C7490E54097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79512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D60F6-46EF-41A8-A16D-7C0B666F8251}" type="datetimeFigureOut">
              <a:rPr lang="hu-HU" smtClean="0"/>
              <a:t>2020. 09. 27.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9608-9D30-4385-9F25-C7490E54097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86365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D60F6-46EF-41A8-A16D-7C0B666F8251}" type="datetimeFigureOut">
              <a:rPr lang="hu-HU" smtClean="0"/>
              <a:t>2020. 09. 27.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9608-9D30-4385-9F25-C7490E54097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87964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D60F6-46EF-41A8-A16D-7C0B666F8251}" type="datetimeFigureOut">
              <a:rPr lang="hu-HU" smtClean="0"/>
              <a:t>2020. 09. 27.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9608-9D30-4385-9F25-C7490E54097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23436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D60F6-46EF-41A8-A16D-7C0B666F8251}" type="datetimeFigureOut">
              <a:rPr lang="hu-HU" smtClean="0"/>
              <a:t>2020. 09. 27.</a:t>
            </a:fld>
            <a:endParaRPr lang="hu-H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9608-9D30-4385-9F25-C7490E54097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17396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D60F6-46EF-41A8-A16D-7C0B666F8251}" type="datetimeFigureOut">
              <a:rPr lang="hu-HU" smtClean="0"/>
              <a:t>2020. 09. 27.</a:t>
            </a:fld>
            <a:endParaRPr lang="hu-H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9608-9D30-4385-9F25-C7490E54097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10238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D60F6-46EF-41A8-A16D-7C0B666F8251}" type="datetimeFigureOut">
              <a:rPr lang="hu-HU" smtClean="0"/>
              <a:t>2020. 09. 27.</a:t>
            </a:fld>
            <a:endParaRPr lang="hu-H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9608-9D30-4385-9F25-C7490E54097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00193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D60F6-46EF-41A8-A16D-7C0B666F8251}" type="datetimeFigureOut">
              <a:rPr lang="hu-HU" smtClean="0"/>
              <a:t>2020. 09. 27.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9608-9D30-4385-9F25-C7490E54097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00246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D60F6-46EF-41A8-A16D-7C0B666F8251}" type="datetimeFigureOut">
              <a:rPr lang="hu-HU" smtClean="0"/>
              <a:t>2020. 09. 27.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9608-9D30-4385-9F25-C7490E54097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50102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D60F6-46EF-41A8-A16D-7C0B666F8251}" type="datetimeFigureOut">
              <a:rPr lang="hu-HU" smtClean="0"/>
              <a:t>2020. 09. 27.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9608-9D30-4385-9F25-C7490E54097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16078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D60F6-46EF-41A8-A16D-7C0B666F8251}" type="datetimeFigureOut">
              <a:rPr lang="hu-HU" smtClean="0"/>
              <a:t>2020. 09. 27.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9608-9D30-4385-9F25-C7490E54097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66833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D60F6-46EF-41A8-A16D-7C0B666F8251}" type="datetimeFigureOut">
              <a:rPr lang="hu-HU" smtClean="0"/>
              <a:t>2020. 09. 27.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9608-9D30-4385-9F25-C7490E54097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4810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D60F6-46EF-41A8-A16D-7C0B666F8251}" type="datetimeFigureOut">
              <a:rPr lang="hu-HU" smtClean="0"/>
              <a:t>2020. 09. 27.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9608-9D30-4385-9F25-C7490E54097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79116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D60F6-46EF-41A8-A16D-7C0B666F8251}" type="datetimeFigureOut">
              <a:rPr lang="hu-HU" smtClean="0"/>
              <a:t>2020. 09. 27.</a:t>
            </a:fld>
            <a:endParaRPr lang="hu-H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9608-9D30-4385-9F25-C7490E54097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06268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D60F6-46EF-41A8-A16D-7C0B666F8251}" type="datetimeFigureOut">
              <a:rPr lang="hu-HU" smtClean="0"/>
              <a:t>2020. 09. 27.</a:t>
            </a:fld>
            <a:endParaRPr lang="hu-H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9608-9D30-4385-9F25-C7490E54097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08232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D60F6-46EF-41A8-A16D-7C0B666F8251}" type="datetimeFigureOut">
              <a:rPr lang="hu-HU" smtClean="0"/>
              <a:t>2020. 09. 27.</a:t>
            </a:fld>
            <a:endParaRPr lang="hu-H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9608-9D30-4385-9F25-C7490E54097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71531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D60F6-46EF-41A8-A16D-7C0B666F8251}" type="datetimeFigureOut">
              <a:rPr lang="hu-HU" smtClean="0"/>
              <a:t>2020. 09. 27.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9608-9D30-4385-9F25-C7490E54097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03504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dirty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D60F6-46EF-41A8-A16D-7C0B666F8251}" type="datetimeFigureOut">
              <a:rPr lang="hu-HU" smtClean="0"/>
              <a:t>2020. 09. 27.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9608-9D30-4385-9F25-C7490E54097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94222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EBBD60F6-46EF-41A8-A16D-7C0B666F8251}" type="datetimeFigureOut">
              <a:rPr lang="hu-HU" smtClean="0"/>
              <a:t>2020. 09. 27.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17E9608-9D30-4385-9F25-C7490E54097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935683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D60F6-46EF-41A8-A16D-7C0B666F8251}" type="datetimeFigureOut">
              <a:rPr lang="hu-HU" smtClean="0"/>
              <a:t>2020. 09. 27.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E9608-9D30-4385-9F25-C7490E54097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00598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függöny, zöld, játékos, viselés látható&#10;&#10;Automatikusan generált leírás">
            <a:extLst>
              <a:ext uri="{FF2B5EF4-FFF2-40B4-BE49-F238E27FC236}">
                <a16:creationId xmlns:a16="http://schemas.microsoft.com/office/drawing/2014/main" id="{526F6ECE-24F9-4FDD-9514-F9104EB5E0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2" b="8272"/>
          <a:stretch/>
        </p:blipFill>
        <p:spPr>
          <a:xfrm>
            <a:off x="-3048" y="0"/>
            <a:ext cx="12191999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45EEBD2-DBBE-4013-8263-A8A8A6352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3752" y="1565229"/>
            <a:ext cx="10058400" cy="29765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hu-HU" sz="19900" dirty="0">
                <a:gradFill>
                  <a:gsLst>
                    <a:gs pos="60000">
                      <a:schemeClr val="tx1"/>
                    </a:gs>
                    <a:gs pos="38000">
                      <a:srgbClr val="FF0000"/>
                    </a:gs>
                    <a:gs pos="91000">
                      <a:srgbClr val="00B050"/>
                    </a:gs>
                  </a:gsLst>
                  <a:lin ang="5400000" scaled="1"/>
                </a:gradFill>
              </a:rPr>
              <a:t>Hungary</a:t>
            </a:r>
            <a:endParaRPr lang="hu-HU" sz="5200" dirty="0">
              <a:gradFill>
                <a:gsLst>
                  <a:gs pos="60000">
                    <a:schemeClr val="tx1"/>
                  </a:gs>
                  <a:gs pos="38000">
                    <a:srgbClr val="FF0000"/>
                  </a:gs>
                  <a:gs pos="91000">
                    <a:srgbClr val="00B050"/>
                  </a:gs>
                </a:gsLst>
                <a:lin ang="5400000" scaled="1"/>
              </a:gradFill>
            </a:endParaRPr>
          </a:p>
        </p:txBody>
      </p:sp>
      <p:pic>
        <p:nvPicPr>
          <p:cNvPr id="6" name="02. Pontozó">
            <a:hlinkClick r:id="" action="ppaction://media"/>
            <a:extLst>
              <a:ext uri="{FF2B5EF4-FFF2-40B4-BE49-F238E27FC236}">
                <a16:creationId xmlns:a16="http://schemas.microsoft.com/office/drawing/2014/main" id="{EA0E32FF-E3E5-45BB-8B4A-5BEB480CF8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"/>
                  <p14:fade in="6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8151" y="54974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46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kültéri, napnyugta, természet, nap látható&#10;&#10;Automatikusan generált leírás">
            <a:extLst>
              <a:ext uri="{FF2B5EF4-FFF2-40B4-BE49-F238E27FC236}">
                <a16:creationId xmlns:a16="http://schemas.microsoft.com/office/drawing/2014/main" id="{11DB9061-88BB-4F07-A549-ECD40A041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11" y="49813"/>
            <a:ext cx="10066778" cy="67583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5540A975-B8CC-4BD5-86EE-F690F3C850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880" y="1323504"/>
            <a:ext cx="10810240" cy="2991803"/>
          </a:xfrm>
        </p:spPr>
        <p:txBody>
          <a:bodyPr>
            <a:normAutofit/>
          </a:bodyPr>
          <a:lstStyle/>
          <a:p>
            <a:r>
              <a:rPr lang="hu-HU" sz="8800" dirty="0" err="1">
                <a:solidFill>
                  <a:schemeClr val="bg1"/>
                </a:solidFill>
              </a:rPr>
              <a:t>Thank</a:t>
            </a:r>
            <a:r>
              <a:rPr lang="hu-HU" sz="8800" dirty="0">
                <a:solidFill>
                  <a:schemeClr val="bg1"/>
                </a:solidFill>
              </a:rPr>
              <a:t> </a:t>
            </a:r>
            <a:r>
              <a:rPr lang="hu-HU" sz="8800" dirty="0" err="1">
                <a:solidFill>
                  <a:schemeClr val="bg1"/>
                </a:solidFill>
              </a:rPr>
              <a:t>you</a:t>
            </a:r>
            <a:r>
              <a:rPr lang="hu-HU" sz="8800" dirty="0">
                <a:solidFill>
                  <a:schemeClr val="bg1"/>
                </a:solidFill>
              </a:rPr>
              <a:t> </a:t>
            </a:r>
            <a:r>
              <a:rPr lang="hu-HU" sz="8800" dirty="0" err="1">
                <a:solidFill>
                  <a:schemeClr val="bg1"/>
                </a:solidFill>
              </a:rPr>
              <a:t>for</a:t>
            </a:r>
            <a:r>
              <a:rPr lang="hu-HU" sz="8800" dirty="0">
                <a:solidFill>
                  <a:schemeClr val="bg1"/>
                </a:solidFill>
              </a:rPr>
              <a:t> </a:t>
            </a:r>
            <a:r>
              <a:rPr lang="hu-HU" sz="8800" dirty="0" err="1">
                <a:solidFill>
                  <a:schemeClr val="bg1"/>
                </a:solidFill>
              </a:rPr>
              <a:t>your</a:t>
            </a:r>
            <a:r>
              <a:rPr lang="hu-HU" sz="8800" dirty="0">
                <a:solidFill>
                  <a:schemeClr val="bg1"/>
                </a:solidFill>
              </a:rPr>
              <a:t> </a:t>
            </a:r>
            <a:r>
              <a:rPr lang="hu-HU" sz="8800" dirty="0" err="1">
                <a:solidFill>
                  <a:schemeClr val="bg1"/>
                </a:solidFill>
              </a:rPr>
              <a:t>attention</a:t>
            </a:r>
            <a:r>
              <a:rPr lang="hu-HU" sz="8800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C41124A-BDA1-412B-A4B6-93190ED07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20998"/>
            <a:ext cx="9144000" cy="2273417"/>
          </a:xfrm>
        </p:spPr>
        <p:txBody>
          <a:bodyPr>
            <a:normAutofit lnSpcReduction="10000"/>
          </a:bodyPr>
          <a:lstStyle/>
          <a:p>
            <a:r>
              <a:rPr lang="hu-HU" dirty="0">
                <a:solidFill>
                  <a:schemeClr val="bg1"/>
                </a:solidFill>
              </a:rPr>
              <a:t>Music </a:t>
            </a:r>
            <a:r>
              <a:rPr lang="hu-HU" dirty="0" err="1">
                <a:solidFill>
                  <a:schemeClr val="bg1"/>
                </a:solidFill>
              </a:rPr>
              <a:t>by</a:t>
            </a:r>
            <a:r>
              <a:rPr lang="hu-HU" dirty="0">
                <a:solidFill>
                  <a:schemeClr val="bg1"/>
                </a:solidFill>
              </a:rPr>
              <a:t> Szászcsávás Band</a:t>
            </a:r>
          </a:p>
          <a:p>
            <a:r>
              <a:rPr lang="hu-HU" dirty="0" err="1">
                <a:solidFill>
                  <a:schemeClr val="bg1"/>
                </a:solidFill>
              </a:rPr>
              <a:t>Pictures</a:t>
            </a:r>
            <a:r>
              <a:rPr lang="hu-HU" dirty="0">
                <a:solidFill>
                  <a:schemeClr val="bg1"/>
                </a:solidFill>
              </a:rPr>
              <a:t>: Pixabay.com</a:t>
            </a:r>
          </a:p>
          <a:p>
            <a:r>
              <a:rPr lang="hu-HU" dirty="0" err="1">
                <a:solidFill>
                  <a:schemeClr val="bg1"/>
                </a:solidFill>
              </a:rPr>
              <a:t>Created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by</a:t>
            </a:r>
            <a:r>
              <a:rPr lang="hu-HU" dirty="0">
                <a:solidFill>
                  <a:schemeClr val="bg1"/>
                </a:solidFill>
              </a:rPr>
              <a:t>: Péter Imre Pintér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r>
              <a:rPr lang="hu-HU" sz="4000" dirty="0">
                <a:solidFill>
                  <a:schemeClr val="bg1"/>
                </a:solidFill>
              </a:rPr>
              <a:t>The end!</a:t>
            </a:r>
          </a:p>
        </p:txBody>
      </p:sp>
    </p:spTree>
    <p:extLst>
      <p:ext uri="{BB962C8B-B14F-4D97-AF65-F5344CB8AC3E}">
        <p14:creationId xmlns:p14="http://schemas.microsoft.com/office/powerpoint/2010/main" val="835348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eelOff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958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28FF88A3-8EBC-4142-8CC2-EBE257ED6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EDE2F173-ED65-40EF-B1A0-C72C059FBF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15730"/>
          <a:stretch/>
        </p:blipFill>
        <p:spPr>
          <a:xfrm>
            <a:off x="3" y="-6"/>
            <a:ext cx="12191997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EC58222A-6102-4A12-9FC4-0A7E186DD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6333" y="1092314"/>
            <a:ext cx="7181693" cy="1461778"/>
          </a:xfrm>
        </p:spPr>
        <p:txBody>
          <a:bodyPr>
            <a:normAutofit/>
          </a:bodyPr>
          <a:lstStyle/>
          <a:p>
            <a:r>
              <a:rPr lang="hu-HU" sz="4000" dirty="0"/>
              <a:t>Hungary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0F6BD5D-3159-425D-9C01-0B9FB2C3A3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45" r="6551" b="5"/>
          <a:stretch/>
        </p:blipFill>
        <p:spPr>
          <a:xfrm>
            <a:off x="833513" y="2894283"/>
            <a:ext cx="1734396" cy="1532473"/>
          </a:xfrm>
          <a:custGeom>
            <a:avLst/>
            <a:gdLst/>
            <a:ahLst/>
            <a:cxnLst/>
            <a:rect l="l" t="t" r="r" b="b"/>
            <a:pathLst>
              <a:path w="2034550" h="1797684">
                <a:moveTo>
                  <a:pt x="585760" y="0"/>
                </a:moveTo>
                <a:cubicBezTo>
                  <a:pt x="585760" y="0"/>
                  <a:pt x="585760" y="0"/>
                  <a:pt x="1448790" y="0"/>
                </a:cubicBezTo>
                <a:cubicBezTo>
                  <a:pt x="1502846" y="0"/>
                  <a:pt x="1555038" y="29714"/>
                  <a:pt x="1581134" y="77999"/>
                </a:cubicBezTo>
                <a:cubicBezTo>
                  <a:pt x="1581134" y="77999"/>
                  <a:pt x="1581134" y="77999"/>
                  <a:pt x="2013580" y="822701"/>
                </a:cubicBezTo>
                <a:cubicBezTo>
                  <a:pt x="2041540" y="869128"/>
                  <a:pt x="2041540" y="928556"/>
                  <a:pt x="2013580" y="974984"/>
                </a:cubicBezTo>
                <a:cubicBezTo>
                  <a:pt x="2013580" y="974984"/>
                  <a:pt x="2013580" y="974984"/>
                  <a:pt x="1581134" y="1719685"/>
                </a:cubicBezTo>
                <a:cubicBezTo>
                  <a:pt x="1555038" y="1767970"/>
                  <a:pt x="1502846" y="1797684"/>
                  <a:pt x="1448790" y="1797684"/>
                </a:cubicBezTo>
                <a:cubicBezTo>
                  <a:pt x="1448790" y="1797684"/>
                  <a:pt x="1448790" y="1797684"/>
                  <a:pt x="585760" y="1797684"/>
                </a:cubicBezTo>
                <a:cubicBezTo>
                  <a:pt x="529841" y="1797684"/>
                  <a:pt x="479513" y="1767970"/>
                  <a:pt x="451553" y="1719685"/>
                </a:cubicBezTo>
                <a:cubicBezTo>
                  <a:pt x="451553" y="1719685"/>
                  <a:pt x="451553" y="1719685"/>
                  <a:pt x="20970" y="974984"/>
                </a:cubicBezTo>
                <a:cubicBezTo>
                  <a:pt x="-6990" y="928556"/>
                  <a:pt x="-6990" y="869128"/>
                  <a:pt x="20970" y="822701"/>
                </a:cubicBezTo>
                <a:cubicBezTo>
                  <a:pt x="20970" y="822701"/>
                  <a:pt x="20970" y="822701"/>
                  <a:pt x="451553" y="77999"/>
                </a:cubicBezTo>
                <a:cubicBezTo>
                  <a:pt x="479513" y="29714"/>
                  <a:pt x="529841" y="0"/>
                  <a:pt x="585760" y="0"/>
                </a:cubicBezTo>
                <a:close/>
              </a:path>
            </a:pathLst>
          </a:custGeom>
          <a:ln w="63500">
            <a:solidFill>
              <a:schemeClr val="tx1">
                <a:alpha val="80000"/>
              </a:schemeClr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F200361-300A-4E80-B655-A07CB299E5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42" r="14814" b="2"/>
          <a:stretch/>
        </p:blipFill>
        <p:spPr>
          <a:xfrm>
            <a:off x="1796000" y="1350552"/>
            <a:ext cx="2089755" cy="1846462"/>
          </a:xfrm>
          <a:custGeom>
            <a:avLst/>
            <a:gdLst/>
            <a:ahLst/>
            <a:cxnLst/>
            <a:rect l="l" t="t" r="r" b="b"/>
            <a:pathLst>
              <a:path w="2034550" h="1797684">
                <a:moveTo>
                  <a:pt x="585760" y="0"/>
                </a:moveTo>
                <a:cubicBezTo>
                  <a:pt x="585760" y="0"/>
                  <a:pt x="585760" y="0"/>
                  <a:pt x="1448790" y="0"/>
                </a:cubicBezTo>
                <a:cubicBezTo>
                  <a:pt x="1502846" y="0"/>
                  <a:pt x="1555038" y="29714"/>
                  <a:pt x="1581134" y="77999"/>
                </a:cubicBezTo>
                <a:cubicBezTo>
                  <a:pt x="1581134" y="77999"/>
                  <a:pt x="1581134" y="77999"/>
                  <a:pt x="2013580" y="822701"/>
                </a:cubicBezTo>
                <a:cubicBezTo>
                  <a:pt x="2041540" y="869128"/>
                  <a:pt x="2041540" y="928556"/>
                  <a:pt x="2013580" y="974984"/>
                </a:cubicBezTo>
                <a:cubicBezTo>
                  <a:pt x="2013580" y="974984"/>
                  <a:pt x="2013580" y="974984"/>
                  <a:pt x="1581134" y="1719685"/>
                </a:cubicBezTo>
                <a:cubicBezTo>
                  <a:pt x="1555038" y="1767970"/>
                  <a:pt x="1502846" y="1797684"/>
                  <a:pt x="1448790" y="1797684"/>
                </a:cubicBezTo>
                <a:cubicBezTo>
                  <a:pt x="1448790" y="1797684"/>
                  <a:pt x="1448790" y="1797684"/>
                  <a:pt x="585760" y="1797684"/>
                </a:cubicBezTo>
                <a:cubicBezTo>
                  <a:pt x="529841" y="1797684"/>
                  <a:pt x="479513" y="1767970"/>
                  <a:pt x="451553" y="1719685"/>
                </a:cubicBezTo>
                <a:cubicBezTo>
                  <a:pt x="451553" y="1719685"/>
                  <a:pt x="451553" y="1719685"/>
                  <a:pt x="20970" y="974984"/>
                </a:cubicBezTo>
                <a:cubicBezTo>
                  <a:pt x="-6990" y="928556"/>
                  <a:pt x="-6990" y="869128"/>
                  <a:pt x="20970" y="822701"/>
                </a:cubicBezTo>
                <a:cubicBezTo>
                  <a:pt x="20970" y="822701"/>
                  <a:pt x="20970" y="822701"/>
                  <a:pt x="451553" y="77999"/>
                </a:cubicBezTo>
                <a:cubicBezTo>
                  <a:pt x="479513" y="29714"/>
                  <a:pt x="529841" y="0"/>
                  <a:pt x="585760" y="0"/>
                </a:cubicBezTo>
                <a:close/>
              </a:path>
            </a:pathLst>
          </a:custGeom>
          <a:ln w="63500">
            <a:solidFill>
              <a:schemeClr val="tx1">
                <a:alpha val="90000"/>
              </a:schemeClr>
            </a:solidFill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9313769-3A7B-42C0-86CD-B0DEEDA85D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4687" b="1"/>
          <a:stretch/>
        </p:blipFill>
        <p:spPr>
          <a:xfrm>
            <a:off x="905426" y="551392"/>
            <a:ext cx="1524583" cy="1347086"/>
          </a:xfrm>
          <a:custGeom>
            <a:avLst/>
            <a:gdLst/>
            <a:ahLst/>
            <a:cxnLst/>
            <a:rect l="l" t="t" r="r" b="b"/>
            <a:pathLst>
              <a:path w="2034550" h="1797684">
                <a:moveTo>
                  <a:pt x="585760" y="0"/>
                </a:moveTo>
                <a:cubicBezTo>
                  <a:pt x="585760" y="0"/>
                  <a:pt x="585760" y="0"/>
                  <a:pt x="1448790" y="0"/>
                </a:cubicBezTo>
                <a:cubicBezTo>
                  <a:pt x="1502846" y="0"/>
                  <a:pt x="1555038" y="29714"/>
                  <a:pt x="1581134" y="77999"/>
                </a:cubicBezTo>
                <a:cubicBezTo>
                  <a:pt x="1581134" y="77999"/>
                  <a:pt x="1581134" y="77999"/>
                  <a:pt x="2013580" y="822701"/>
                </a:cubicBezTo>
                <a:cubicBezTo>
                  <a:pt x="2041540" y="869128"/>
                  <a:pt x="2041540" y="928556"/>
                  <a:pt x="2013580" y="974984"/>
                </a:cubicBezTo>
                <a:cubicBezTo>
                  <a:pt x="2013580" y="974984"/>
                  <a:pt x="2013580" y="974984"/>
                  <a:pt x="1581134" y="1719685"/>
                </a:cubicBezTo>
                <a:cubicBezTo>
                  <a:pt x="1555038" y="1767970"/>
                  <a:pt x="1502846" y="1797684"/>
                  <a:pt x="1448790" y="1797684"/>
                </a:cubicBezTo>
                <a:cubicBezTo>
                  <a:pt x="1448790" y="1797684"/>
                  <a:pt x="1448790" y="1797684"/>
                  <a:pt x="585760" y="1797684"/>
                </a:cubicBezTo>
                <a:cubicBezTo>
                  <a:pt x="529841" y="1797684"/>
                  <a:pt x="479513" y="1767970"/>
                  <a:pt x="451553" y="1719685"/>
                </a:cubicBezTo>
                <a:cubicBezTo>
                  <a:pt x="451553" y="1719685"/>
                  <a:pt x="451553" y="1719685"/>
                  <a:pt x="20970" y="974984"/>
                </a:cubicBezTo>
                <a:cubicBezTo>
                  <a:pt x="-6990" y="928556"/>
                  <a:pt x="-6990" y="869128"/>
                  <a:pt x="20970" y="822701"/>
                </a:cubicBezTo>
                <a:cubicBezTo>
                  <a:pt x="20970" y="822701"/>
                  <a:pt x="20970" y="822701"/>
                  <a:pt x="451553" y="77999"/>
                </a:cubicBezTo>
                <a:cubicBezTo>
                  <a:pt x="479513" y="29714"/>
                  <a:pt x="529841" y="0"/>
                  <a:pt x="585760" y="0"/>
                </a:cubicBezTo>
                <a:close/>
              </a:path>
            </a:pathLst>
          </a:custGeom>
          <a:ln w="63500">
            <a:solidFill>
              <a:schemeClr val="tx1">
                <a:alpha val="80000"/>
              </a:schemeClr>
            </a:solidFill>
          </a:ln>
        </p:spPr>
      </p:pic>
      <p:sp>
        <p:nvSpPr>
          <p:cNvPr id="42" name="Freeform 5">
            <a:extLst>
              <a:ext uri="{FF2B5EF4-FFF2-40B4-BE49-F238E27FC236}">
                <a16:creationId xmlns:a16="http://schemas.microsoft.com/office/drawing/2014/main" id="{E8357664-55F5-445C-98C9-6A9B28E4D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041784" y="2011088"/>
            <a:ext cx="799094" cy="701243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tx1">
              <a:alpha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630D5E3-88DA-4A7F-8BED-F144DCA2F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6333" y="2718076"/>
            <a:ext cx="5496291" cy="2804894"/>
          </a:xfrm>
        </p:spPr>
        <p:txBody>
          <a:bodyPr>
            <a:normAutofit/>
          </a:bodyPr>
          <a:lstStyle/>
          <a:p>
            <a:r>
              <a:rPr lang="hu-HU" sz="2400" dirty="0" err="1"/>
              <a:t>It’s</a:t>
            </a:r>
            <a:r>
              <a:rPr lang="hu-HU" sz="2400" dirty="0"/>
              <a:t> a </a:t>
            </a:r>
            <a:r>
              <a:rPr lang="hu-HU" sz="2400" dirty="0" err="1"/>
              <a:t>small</a:t>
            </a:r>
            <a:r>
              <a:rPr lang="hu-HU" sz="2400" dirty="0"/>
              <a:t> country in </a:t>
            </a:r>
            <a:r>
              <a:rPr lang="hu-HU" sz="2400" dirty="0" err="1"/>
              <a:t>Central</a:t>
            </a:r>
            <a:r>
              <a:rPr lang="hu-HU" sz="2400" dirty="0"/>
              <a:t> Europe. </a:t>
            </a:r>
            <a:r>
              <a:rPr lang="hu-HU" sz="2400" dirty="0" err="1"/>
              <a:t>Its</a:t>
            </a:r>
            <a:r>
              <a:rPr lang="hu-HU" sz="2400" dirty="0"/>
              <a:t> </a:t>
            </a:r>
            <a:r>
              <a:rPr lang="hu-HU" sz="2400" dirty="0" err="1"/>
              <a:t>population</a:t>
            </a:r>
            <a:r>
              <a:rPr lang="hu-HU" sz="2400" dirty="0"/>
              <a:t> is </a:t>
            </a:r>
            <a:r>
              <a:rPr lang="hu-HU" sz="2400" dirty="0" err="1"/>
              <a:t>about</a:t>
            </a:r>
            <a:r>
              <a:rPr lang="hu-HU" sz="2400" dirty="0"/>
              <a:t> 10 </a:t>
            </a:r>
            <a:r>
              <a:rPr lang="hu-HU" sz="2400" dirty="0" err="1"/>
              <a:t>million</a:t>
            </a:r>
            <a:r>
              <a:rPr lang="hu-HU" sz="2400" dirty="0"/>
              <a:t> </a:t>
            </a:r>
            <a:r>
              <a:rPr lang="hu-HU" sz="2400" dirty="0" err="1"/>
              <a:t>people</a:t>
            </a:r>
            <a:r>
              <a:rPr lang="hu-HU" sz="2400" dirty="0"/>
              <a:t> and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official</a:t>
            </a:r>
            <a:r>
              <a:rPr lang="hu-HU" sz="2400" dirty="0"/>
              <a:t> </a:t>
            </a:r>
            <a:r>
              <a:rPr lang="hu-HU" sz="2400" dirty="0" err="1"/>
              <a:t>language</a:t>
            </a:r>
            <a:r>
              <a:rPr lang="hu-HU" sz="2400" dirty="0"/>
              <a:t> is </a:t>
            </a:r>
            <a:r>
              <a:rPr lang="hu-HU" sz="2400" dirty="0" err="1"/>
              <a:t>Hungarian</a:t>
            </a:r>
            <a:r>
              <a:rPr lang="hu-HU" sz="2400" dirty="0"/>
              <a:t>.</a:t>
            </a: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857911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víz, kültéri, természet, tó látható&#10;&#10;Automatikusan generált leírás">
            <a:extLst>
              <a:ext uri="{FF2B5EF4-FFF2-40B4-BE49-F238E27FC236}">
                <a16:creationId xmlns:a16="http://schemas.microsoft.com/office/drawing/2014/main" id="{C9C49571-6339-4164-BC61-D43AB2B1A7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7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3" name="Rectangle 45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544F4C1-51D5-4EC8-913B-C0D9AB44E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1492898"/>
            <a:ext cx="3764826" cy="3331029"/>
          </a:xfrm>
        </p:spPr>
        <p:txBody>
          <a:bodyPr>
            <a:normAutofit/>
          </a:bodyPr>
          <a:lstStyle/>
          <a:p>
            <a:r>
              <a:rPr lang="hu-HU" sz="2000" dirty="0"/>
              <a:t>The </a:t>
            </a:r>
            <a:r>
              <a:rPr lang="hu-HU" sz="2000" dirty="0" err="1"/>
              <a:t>highest</a:t>
            </a:r>
            <a:r>
              <a:rPr lang="hu-HU" sz="2000" dirty="0"/>
              <a:t> mountain is </a:t>
            </a:r>
            <a:r>
              <a:rPr lang="hu-HU" sz="2000" dirty="0" err="1"/>
              <a:t>the</a:t>
            </a:r>
            <a:r>
              <a:rPr lang="hu-HU" sz="2000" dirty="0"/>
              <a:t> Kékes in </a:t>
            </a:r>
            <a:r>
              <a:rPr lang="hu-HU" sz="2000" dirty="0" err="1"/>
              <a:t>the</a:t>
            </a:r>
            <a:r>
              <a:rPr lang="hu-HU" sz="2000" dirty="0"/>
              <a:t> Mátra Hills. </a:t>
            </a:r>
            <a:r>
              <a:rPr lang="hu-HU" sz="2000" dirty="0" err="1"/>
              <a:t>It’s</a:t>
            </a:r>
            <a:r>
              <a:rPr lang="hu-HU" sz="2000" dirty="0"/>
              <a:t> 1014m </a:t>
            </a:r>
            <a:r>
              <a:rPr lang="hu-HU" sz="2000" dirty="0" err="1"/>
              <a:t>high</a:t>
            </a:r>
            <a:r>
              <a:rPr lang="hu-HU" sz="2000" dirty="0"/>
              <a:t>.</a:t>
            </a:r>
          </a:p>
          <a:p>
            <a:r>
              <a:rPr lang="hu-HU" sz="2000" dirty="0"/>
              <a:t>The </a:t>
            </a:r>
            <a:r>
              <a:rPr lang="hu-HU" sz="2000" dirty="0" err="1"/>
              <a:t>largest</a:t>
            </a:r>
            <a:r>
              <a:rPr lang="hu-HU" sz="2000" dirty="0"/>
              <a:t> </a:t>
            </a:r>
            <a:r>
              <a:rPr lang="hu-HU" sz="2000" dirty="0" err="1"/>
              <a:t>river</a:t>
            </a:r>
            <a:r>
              <a:rPr lang="hu-HU" sz="2000" dirty="0"/>
              <a:t> is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Danube</a:t>
            </a:r>
            <a:r>
              <a:rPr lang="hu-HU" sz="2000" dirty="0"/>
              <a:t> and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second</a:t>
            </a:r>
            <a:r>
              <a:rPr lang="hu-HU" sz="2000" dirty="0"/>
              <a:t> </a:t>
            </a:r>
            <a:r>
              <a:rPr lang="hu-HU" sz="2000" dirty="0" err="1"/>
              <a:t>largest</a:t>
            </a:r>
            <a:r>
              <a:rPr lang="hu-HU" sz="2000" dirty="0"/>
              <a:t> is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river</a:t>
            </a:r>
            <a:r>
              <a:rPr lang="hu-HU" sz="2000" dirty="0"/>
              <a:t> Tisza.</a:t>
            </a:r>
          </a:p>
          <a:p>
            <a:r>
              <a:rPr lang="hu-HU" sz="2000" dirty="0"/>
              <a:t>The </a:t>
            </a:r>
            <a:r>
              <a:rPr lang="hu-HU" sz="2000" dirty="0" err="1"/>
              <a:t>biggest</a:t>
            </a:r>
            <a:r>
              <a:rPr lang="hu-HU" sz="2000" dirty="0"/>
              <a:t> </a:t>
            </a:r>
            <a:r>
              <a:rPr lang="hu-HU" sz="2000" dirty="0" err="1"/>
              <a:t>lake</a:t>
            </a:r>
            <a:r>
              <a:rPr lang="hu-HU" sz="2000" dirty="0"/>
              <a:t> is </a:t>
            </a:r>
            <a:r>
              <a:rPr lang="hu-HU" sz="2000" dirty="0" err="1"/>
              <a:t>lake</a:t>
            </a:r>
            <a:r>
              <a:rPr lang="hu-HU" sz="2000" dirty="0"/>
              <a:t> Balaton. </a:t>
            </a:r>
            <a:r>
              <a:rPr lang="hu-HU" sz="2000" dirty="0" err="1"/>
              <a:t>It’s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largest</a:t>
            </a:r>
            <a:r>
              <a:rPr lang="hu-HU" sz="2000" dirty="0"/>
              <a:t> </a:t>
            </a:r>
            <a:r>
              <a:rPr lang="hu-HU" sz="2000" dirty="0" err="1"/>
              <a:t>lake</a:t>
            </a:r>
            <a:r>
              <a:rPr lang="hu-HU" sz="2000" dirty="0"/>
              <a:t> in </a:t>
            </a:r>
            <a:r>
              <a:rPr lang="hu-HU" sz="2000" dirty="0" err="1"/>
              <a:t>Central</a:t>
            </a:r>
            <a:r>
              <a:rPr lang="hu-HU" sz="2000" dirty="0"/>
              <a:t> Europe and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third</a:t>
            </a:r>
            <a:r>
              <a:rPr lang="hu-HU" sz="2000" dirty="0"/>
              <a:t> </a:t>
            </a:r>
            <a:r>
              <a:rPr lang="hu-HU" sz="2000" dirty="0" err="1"/>
              <a:t>largest</a:t>
            </a:r>
            <a:r>
              <a:rPr lang="hu-HU" sz="2000" dirty="0"/>
              <a:t> </a:t>
            </a:r>
            <a:r>
              <a:rPr lang="hu-HU" sz="2000" dirty="0" err="1"/>
              <a:t>lake</a:t>
            </a:r>
            <a:r>
              <a:rPr lang="hu-HU" sz="2000" dirty="0"/>
              <a:t> in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continent</a:t>
            </a:r>
            <a:r>
              <a:rPr lang="hu-HU" sz="2000" dirty="0"/>
              <a:t>.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9E4D994D-7D81-4E59-BCFC-B10A1A53736D}"/>
              </a:ext>
            </a:extLst>
          </p:cNvPr>
          <p:cNvSpPr txBox="1"/>
          <p:nvPr/>
        </p:nvSpPr>
        <p:spPr>
          <a:xfrm>
            <a:off x="8948057" y="531845"/>
            <a:ext cx="1679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Visegrád </a:t>
            </a:r>
            <a:r>
              <a:rPr lang="hu-HU" dirty="0" err="1">
                <a:solidFill>
                  <a:schemeClr val="bg1"/>
                </a:solidFill>
              </a:rPr>
              <a:t>castle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79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0">
        <p15:prstTrans prst="peelOff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F34A9797-101E-42B8-A1E9-2A0984C50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F3FE48F-DAFE-49B6-9ED3-BA5CA29E3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u-HU" dirty="0"/>
              <a:t>Budapest</a:t>
            </a:r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>
            <a:extLst>
              <a:ext uri="{FF2B5EF4-FFF2-40B4-BE49-F238E27FC236}">
                <a16:creationId xmlns:a16="http://schemas.microsoft.com/office/drawing/2014/main" id="{2C6D80AE-E884-4069-AA58-1F0B14B8B057}"/>
              </a:ext>
            </a:extLst>
          </p:cNvPr>
          <p:cNvSpPr txBox="1"/>
          <p:nvPr/>
        </p:nvSpPr>
        <p:spPr>
          <a:xfrm>
            <a:off x="525516" y="3417573"/>
            <a:ext cx="4593021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The capital city is Budapest.</a:t>
            </a:r>
          </a:p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About two million people live there.</a:t>
            </a:r>
          </a:p>
        </p:txBody>
      </p:sp>
    </p:spTree>
    <p:extLst>
      <p:ext uri="{BB962C8B-B14F-4D97-AF65-F5344CB8AC3E}">
        <p14:creationId xmlns:p14="http://schemas.microsoft.com/office/powerpoint/2010/main" val="250159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888ECE08-56A8-4DB0-B4EB-E40B0624C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0" b="7779"/>
          <a:stretch/>
        </p:blipFill>
        <p:spPr>
          <a:xfrm>
            <a:off x="0" y="-17"/>
            <a:ext cx="12192000" cy="685595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A5A8335-A399-46CE-9193-BB2D7B5F3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3" y="615028"/>
            <a:ext cx="5734174" cy="1325563"/>
          </a:xfrm>
        </p:spPr>
        <p:txBody>
          <a:bodyPr>
            <a:normAutofit/>
          </a:bodyPr>
          <a:lstStyle/>
          <a:p>
            <a:r>
              <a:rPr lang="hu-HU" sz="5400" dirty="0"/>
              <a:t>Budapest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4FE9CDA-9614-4DC1-BB30-C5FF92C52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4558309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u-HU" sz="1800" dirty="0" err="1"/>
              <a:t>Famous</a:t>
            </a:r>
            <a:r>
              <a:rPr lang="hu-HU" sz="1800" dirty="0"/>
              <a:t> </a:t>
            </a:r>
            <a:r>
              <a:rPr lang="hu-HU" sz="1800" dirty="0" err="1"/>
              <a:t>places</a:t>
            </a:r>
            <a:r>
              <a:rPr lang="hu-HU" sz="1800" dirty="0"/>
              <a:t> in Budapest:</a:t>
            </a:r>
          </a:p>
          <a:p>
            <a:r>
              <a:rPr lang="hu-HU" sz="1800" dirty="0" err="1"/>
              <a:t>Hungarian</a:t>
            </a:r>
            <a:r>
              <a:rPr lang="hu-HU" sz="1800" dirty="0"/>
              <a:t> </a:t>
            </a:r>
            <a:r>
              <a:rPr lang="hu-HU" sz="1800" dirty="0" err="1"/>
              <a:t>Parliament</a:t>
            </a:r>
            <a:r>
              <a:rPr lang="hu-HU" sz="1800" dirty="0"/>
              <a:t> Building </a:t>
            </a:r>
          </a:p>
          <a:p>
            <a:r>
              <a:rPr lang="hu-HU" sz="1800" dirty="0" err="1"/>
              <a:t>Heroes</a:t>
            </a:r>
            <a:r>
              <a:rPr lang="hu-HU" sz="1800" dirty="0"/>
              <a:t>’ </a:t>
            </a:r>
            <a:r>
              <a:rPr lang="hu-HU" sz="1800" dirty="0" err="1"/>
              <a:t>square</a:t>
            </a:r>
            <a:endParaRPr lang="hu-HU" sz="1800" dirty="0"/>
          </a:p>
          <a:p>
            <a:r>
              <a:rPr lang="hu-HU" sz="1800" dirty="0" err="1"/>
              <a:t>Chain</a:t>
            </a:r>
            <a:r>
              <a:rPr lang="hu-HU" sz="1800" dirty="0"/>
              <a:t> </a:t>
            </a:r>
            <a:r>
              <a:rPr lang="hu-HU" sz="1800" dirty="0" err="1"/>
              <a:t>Bridge</a:t>
            </a:r>
            <a:endParaRPr lang="hu-HU" sz="1800" dirty="0"/>
          </a:p>
          <a:p>
            <a:r>
              <a:rPr lang="hu-HU" sz="1800" dirty="0"/>
              <a:t>Buda </a:t>
            </a:r>
            <a:r>
              <a:rPr lang="hu-HU" sz="1800" dirty="0" err="1"/>
              <a:t>castle</a:t>
            </a:r>
            <a:endParaRPr lang="hu-HU" sz="1800" dirty="0"/>
          </a:p>
          <a:p>
            <a:pPr marL="0" indent="0">
              <a:buNone/>
            </a:pPr>
            <a:endParaRPr lang="hu-HU" sz="1800" dirty="0"/>
          </a:p>
        </p:txBody>
      </p:sp>
      <p:pic>
        <p:nvPicPr>
          <p:cNvPr id="11" name="Kép 10" descr="A képen kültéri, víz, épület, település látható&#10;&#10;Automatikusan generált leírás">
            <a:extLst>
              <a:ext uri="{FF2B5EF4-FFF2-40B4-BE49-F238E27FC236}">
                <a16:creationId xmlns:a16="http://schemas.microsoft.com/office/drawing/2014/main" id="{E82E6E71-21FB-4107-879B-362E7D6875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4" r="7681" b="6"/>
          <a:stretch/>
        </p:blipFill>
        <p:spPr>
          <a:xfrm>
            <a:off x="5925813" y="283699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9" name="Kép 8" descr="A képen épület, kültéri, nagyon nagy, víz látható&#10;&#10;Automatikusan generált leírás">
            <a:extLst>
              <a:ext uri="{FF2B5EF4-FFF2-40B4-BE49-F238E27FC236}">
                <a16:creationId xmlns:a16="http://schemas.microsoft.com/office/drawing/2014/main" id="{91901028-52ED-408F-B807-FD4BF1EF0B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1" r="16791" b="2"/>
          <a:stretch/>
        </p:blipFill>
        <p:spPr>
          <a:xfrm>
            <a:off x="8160607" y="-9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pic>
        <p:nvPicPr>
          <p:cNvPr id="5" name="Kép 4" descr="A képen kültéri, épület, víz, nagyon nagy látható&#10;&#10;Automatikusan generált leírás">
            <a:extLst>
              <a:ext uri="{FF2B5EF4-FFF2-40B4-BE49-F238E27FC236}">
                <a16:creationId xmlns:a16="http://schemas.microsoft.com/office/drawing/2014/main" id="{D16D72A5-B995-46D4-AA71-577575D759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6" r="19019" b="2"/>
          <a:stretch/>
        </p:blipFill>
        <p:spPr>
          <a:xfrm>
            <a:off x="9129294" y="4197205"/>
            <a:ext cx="3062710" cy="2660795"/>
          </a:xfrm>
          <a:custGeom>
            <a:avLst/>
            <a:gdLst/>
            <a:ahLst/>
            <a:cxnLst/>
            <a:rect l="l" t="t" r="r" b="b"/>
            <a:pathLst>
              <a:path w="3062710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062710" y="639308"/>
                </a:lnTo>
                <a:lnTo>
                  <a:pt x="3062710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486008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8000">
        <p15:prstTrans prst="peelOff"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2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7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700"/>
                            </p:stCondLst>
                            <p:childTnLst>
                              <p:par>
                                <p:cTn id="4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809E5EE6-F1BB-437E-883B-F05186B6A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08" b="20492"/>
          <a:stretch/>
        </p:blipFill>
        <p:spPr>
          <a:xfrm>
            <a:off x="6096020" y="5"/>
            <a:ext cx="6095980" cy="3429000"/>
          </a:xfrm>
          <a:prstGeom prst="rect">
            <a:avLst/>
          </a:prstGeom>
        </p:spPr>
      </p:pic>
      <p:pic>
        <p:nvPicPr>
          <p:cNvPr id="7" name="Tartalom helye 6" descr="A képen épület, kültéri, nagyon nagy, óra látható&#10;&#10;Automatikusan generált leírás">
            <a:extLst>
              <a:ext uri="{FF2B5EF4-FFF2-40B4-BE49-F238E27FC236}">
                <a16:creationId xmlns:a16="http://schemas.microsoft.com/office/drawing/2014/main" id="{71F1C5A9-A1B5-4133-9F44-879BEC5F68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00" b="12500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5" name="Kép 4" descr="A képen épület, kültéri, templom, nagyon nagy látható&#10;&#10;Automatikusan generált leírás">
            <a:extLst>
              <a:ext uri="{FF2B5EF4-FFF2-40B4-BE49-F238E27FC236}">
                <a16:creationId xmlns:a16="http://schemas.microsoft.com/office/drawing/2014/main" id="{BB69677B-2739-429D-B84F-51DEB236AA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56" b="3074"/>
          <a:stretch/>
        </p:blipFill>
        <p:spPr>
          <a:xfrm>
            <a:off x="10" y="3429010"/>
            <a:ext cx="6096000" cy="3428990"/>
          </a:xfrm>
          <a:prstGeom prst="rect">
            <a:avLst/>
          </a:prstGeom>
        </p:spPr>
      </p:pic>
      <p:pic>
        <p:nvPicPr>
          <p:cNvPr id="11" name="Kép 10" descr="A képen kültéri, hó, épület, templom látható&#10;&#10;Automatikusan generált leírás">
            <a:extLst>
              <a:ext uri="{FF2B5EF4-FFF2-40B4-BE49-F238E27FC236}">
                <a16:creationId xmlns:a16="http://schemas.microsoft.com/office/drawing/2014/main" id="{197F8429-30CD-4E4B-BC95-3853CC40D3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730"/>
          <a:stretch/>
        </p:blipFill>
        <p:spPr>
          <a:xfrm>
            <a:off x="6095980" y="3429000"/>
            <a:ext cx="6096000" cy="3429000"/>
          </a:xfrm>
          <a:prstGeom prst="rect">
            <a:avLst/>
          </a:prstGeom>
        </p:spPr>
      </p:pic>
      <p:sp>
        <p:nvSpPr>
          <p:cNvPr id="51" name="Rectangle 44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ame 46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DF86C96-3FF0-45C7-8D19-197B0742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Other big cities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799FAE85-7F38-4827-AE40-4967BF188F47}"/>
              </a:ext>
            </a:extLst>
          </p:cNvPr>
          <p:cNvSpPr txBox="1"/>
          <p:nvPr/>
        </p:nvSpPr>
        <p:spPr>
          <a:xfrm>
            <a:off x="2197793" y="167349"/>
            <a:ext cx="2852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bg1"/>
                </a:solidFill>
              </a:rPr>
              <a:t>Debrecen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290D6D3E-085B-4F2E-9B18-E6FB241BE94D}"/>
              </a:ext>
            </a:extLst>
          </p:cNvPr>
          <p:cNvSpPr txBox="1"/>
          <p:nvPr/>
        </p:nvSpPr>
        <p:spPr>
          <a:xfrm>
            <a:off x="8480484" y="167349"/>
            <a:ext cx="2814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bg1"/>
                </a:solidFill>
              </a:rPr>
              <a:t>Szeged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06A0CAD5-ACC5-4050-8C4B-903F38FDE1DC}"/>
              </a:ext>
            </a:extLst>
          </p:cNvPr>
          <p:cNvSpPr txBox="1"/>
          <p:nvPr/>
        </p:nvSpPr>
        <p:spPr>
          <a:xfrm>
            <a:off x="2136532" y="3685839"/>
            <a:ext cx="1528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bg1"/>
                </a:solidFill>
              </a:rPr>
              <a:t>Pécs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3EAD1883-8CEA-463A-AE9B-FF7D29246754}"/>
              </a:ext>
            </a:extLst>
          </p:cNvPr>
          <p:cNvSpPr txBox="1"/>
          <p:nvPr/>
        </p:nvSpPr>
        <p:spPr>
          <a:xfrm>
            <a:off x="9052931" y="3739095"/>
            <a:ext cx="2038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bg1"/>
                </a:solidFill>
              </a:rPr>
              <a:t>Miskolc</a:t>
            </a:r>
          </a:p>
        </p:txBody>
      </p:sp>
    </p:spTree>
    <p:extLst>
      <p:ext uri="{BB962C8B-B14F-4D97-AF65-F5344CB8AC3E}">
        <p14:creationId xmlns:p14="http://schemas.microsoft.com/office/powerpoint/2010/main" val="3434808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étel, ülő, torta, színes látható&#10;&#10;Automatikusan generált leírás">
            <a:extLst>
              <a:ext uri="{FF2B5EF4-FFF2-40B4-BE49-F238E27FC236}">
                <a16:creationId xmlns:a16="http://schemas.microsoft.com/office/drawing/2014/main" id="{292FDFED-E47A-4DBE-A2FB-84480E269B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" b="8163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583BFAB-B358-447B-A1C8-CD1017193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2247900"/>
            <a:ext cx="4204137" cy="1008803"/>
          </a:xfrm>
        </p:spPr>
        <p:txBody>
          <a:bodyPr>
            <a:normAutofit/>
          </a:bodyPr>
          <a:lstStyle/>
          <a:p>
            <a:pPr algn="ctr"/>
            <a:r>
              <a:rPr lang="hu-HU" sz="4800" dirty="0" err="1"/>
              <a:t>Sports</a:t>
            </a:r>
            <a:endParaRPr lang="hu-HU" sz="36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CF6A921-86DC-44C3-AD61-FAC58EE67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75873" cy="2619839"/>
          </a:xfrm>
        </p:spPr>
        <p:txBody>
          <a:bodyPr anchor="ctr">
            <a:normAutofit/>
          </a:bodyPr>
          <a:lstStyle/>
          <a:p>
            <a:r>
              <a:rPr lang="hu-HU" sz="2400" dirty="0"/>
              <a:t>The most </a:t>
            </a:r>
            <a:r>
              <a:rPr lang="hu-HU" sz="2400" dirty="0" err="1"/>
              <a:t>popular</a:t>
            </a:r>
            <a:r>
              <a:rPr lang="hu-HU" sz="2400" dirty="0"/>
              <a:t> sport is </a:t>
            </a:r>
            <a:r>
              <a:rPr lang="hu-HU" sz="2400" dirty="0" err="1"/>
              <a:t>football</a:t>
            </a:r>
            <a:r>
              <a:rPr lang="hu-HU" sz="2400" dirty="0"/>
              <a:t>.</a:t>
            </a:r>
          </a:p>
          <a:p>
            <a:r>
              <a:rPr lang="hu-HU" sz="2400" dirty="0"/>
              <a:t>The </a:t>
            </a:r>
            <a:r>
              <a:rPr lang="hu-HU" sz="2400" dirty="0" err="1"/>
              <a:t>Hungarians</a:t>
            </a:r>
            <a:r>
              <a:rPr lang="hu-HU" sz="2400" dirty="0"/>
              <a:t> </a:t>
            </a:r>
            <a:r>
              <a:rPr lang="hu-HU" sz="2400" dirty="0" err="1"/>
              <a:t>are</a:t>
            </a:r>
            <a:r>
              <a:rPr lang="hu-HU" sz="2400" dirty="0"/>
              <a:t> </a:t>
            </a:r>
            <a:r>
              <a:rPr lang="hu-HU" sz="2400" dirty="0" err="1"/>
              <a:t>good</a:t>
            </a:r>
            <a:r>
              <a:rPr lang="hu-HU" sz="2400" dirty="0"/>
              <a:t> </a:t>
            </a:r>
            <a:r>
              <a:rPr lang="hu-HU" sz="2400" dirty="0" err="1"/>
              <a:t>at</a:t>
            </a:r>
            <a:r>
              <a:rPr lang="hu-HU" sz="2400" dirty="0"/>
              <a:t> </a:t>
            </a:r>
            <a:r>
              <a:rPr lang="hu-HU" sz="2400" dirty="0" err="1"/>
              <a:t>handball</a:t>
            </a:r>
            <a:r>
              <a:rPr lang="hu-HU" sz="2400" dirty="0"/>
              <a:t>, </a:t>
            </a:r>
            <a:r>
              <a:rPr lang="hu-HU" sz="2400" dirty="0" err="1"/>
              <a:t>waterpolo</a:t>
            </a:r>
            <a:r>
              <a:rPr lang="hu-HU" sz="2400" dirty="0"/>
              <a:t>, </a:t>
            </a:r>
            <a:r>
              <a:rPr lang="hu-HU" sz="2400" dirty="0" err="1"/>
              <a:t>ice</a:t>
            </a:r>
            <a:r>
              <a:rPr lang="hu-HU" sz="2400" dirty="0"/>
              <a:t> </a:t>
            </a:r>
            <a:r>
              <a:rPr lang="hu-HU" sz="2400" dirty="0" err="1"/>
              <a:t>hockey</a:t>
            </a:r>
            <a:r>
              <a:rPr lang="hu-HU" sz="2400" dirty="0"/>
              <a:t>, </a:t>
            </a:r>
            <a:r>
              <a:rPr lang="hu-HU" sz="2400" dirty="0" err="1"/>
              <a:t>swimming</a:t>
            </a:r>
            <a:r>
              <a:rPr lang="hu-HU" sz="2400" dirty="0"/>
              <a:t> and </a:t>
            </a:r>
            <a:r>
              <a:rPr lang="hu-HU" sz="2400" dirty="0" err="1"/>
              <a:t>canoeing</a:t>
            </a:r>
            <a:r>
              <a:rPr lang="hu-H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4062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EC9D8592-C5F3-4C29-BD99-063344703E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39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AF614F2-D2CE-4B3E-8A17-342EC5041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15" y="196215"/>
            <a:ext cx="4290060" cy="1711007"/>
          </a:xfrm>
        </p:spPr>
        <p:txBody>
          <a:bodyPr anchor="ctr">
            <a:normAutofit/>
          </a:bodyPr>
          <a:lstStyle/>
          <a:p>
            <a:r>
              <a:rPr lang="hu-HU" sz="6000" dirty="0" err="1">
                <a:solidFill>
                  <a:schemeClr val="bg1"/>
                </a:solidFill>
              </a:rPr>
              <a:t>Hungaricums</a:t>
            </a:r>
            <a:endParaRPr lang="hu-HU" sz="6000" dirty="0">
              <a:solidFill>
                <a:schemeClr val="bg1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886EEE5-2D1A-4E0B-A466-C199D81EF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015" y="1655762"/>
            <a:ext cx="3547109" cy="2573338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hu-HU" sz="3200" dirty="0" err="1">
                <a:solidFill>
                  <a:schemeClr val="bg1"/>
                </a:solidFill>
              </a:rPr>
              <a:t>Hungaricums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are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traditional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Hungarian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things</a:t>
            </a:r>
            <a:r>
              <a:rPr lang="hu-HU" sz="3200" dirty="0">
                <a:solidFill>
                  <a:schemeClr val="bg1"/>
                </a:solidFill>
              </a:rPr>
              <a:t>.</a:t>
            </a:r>
          </a:p>
          <a:p>
            <a:r>
              <a:rPr lang="hu-HU" sz="3200" dirty="0" err="1">
                <a:solidFill>
                  <a:schemeClr val="bg1"/>
                </a:solidFill>
              </a:rPr>
              <a:t>There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are</a:t>
            </a:r>
            <a:r>
              <a:rPr lang="hu-HU" sz="3200" dirty="0">
                <a:solidFill>
                  <a:schemeClr val="bg1"/>
                </a:solidFill>
              </a:rPr>
              <a:t> 75 Hungaricums.</a:t>
            </a:r>
          </a:p>
        </p:txBody>
      </p:sp>
    </p:spTree>
    <p:extLst>
      <p:ext uri="{BB962C8B-B14F-4D97-AF65-F5344CB8AC3E}">
        <p14:creationId xmlns:p14="http://schemas.microsoft.com/office/powerpoint/2010/main" val="2041690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3000">
        <p15:prstTrans prst="peelOff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1AC78FC-6227-4DFD-B684-281897FD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1" y="466725"/>
            <a:ext cx="4622894" cy="1307483"/>
          </a:xfrm>
        </p:spPr>
        <p:txBody>
          <a:bodyPr>
            <a:normAutofit fontScale="90000"/>
          </a:bodyPr>
          <a:lstStyle/>
          <a:p>
            <a:r>
              <a:rPr lang="hu-HU" sz="4800" dirty="0" err="1"/>
              <a:t>Some</a:t>
            </a:r>
            <a:r>
              <a:rPr lang="hu-HU" sz="4800" dirty="0"/>
              <a:t> </a:t>
            </a:r>
            <a:r>
              <a:rPr lang="hu-HU" sz="4800" dirty="0" err="1"/>
              <a:t>Hungaricums</a:t>
            </a:r>
            <a:endParaRPr lang="hu-HU" sz="48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52AE521-0BD5-4DCD-9543-C4946CFD3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51" y="1997792"/>
            <a:ext cx="4841866" cy="2826436"/>
          </a:xfrm>
        </p:spPr>
        <p:txBody>
          <a:bodyPr anchor="t">
            <a:normAutofit lnSpcReduction="10000"/>
          </a:bodyPr>
          <a:lstStyle/>
          <a:p>
            <a:r>
              <a:rPr lang="hu-HU" sz="2600" dirty="0"/>
              <a:t>Tokaji Aszú</a:t>
            </a:r>
          </a:p>
          <a:p>
            <a:r>
              <a:rPr lang="hu-HU" sz="2600" dirty="0" err="1"/>
              <a:t>Hungarian</a:t>
            </a:r>
            <a:r>
              <a:rPr lang="hu-HU" sz="2600" dirty="0"/>
              <a:t> </a:t>
            </a:r>
            <a:r>
              <a:rPr lang="hu-HU" sz="2600" dirty="0" err="1"/>
              <a:t>grey</a:t>
            </a:r>
            <a:r>
              <a:rPr lang="hu-HU" sz="2600" dirty="0"/>
              <a:t> </a:t>
            </a:r>
            <a:r>
              <a:rPr lang="hu-HU" sz="2600" dirty="0" err="1"/>
              <a:t>cattle</a:t>
            </a:r>
            <a:endParaRPr lang="hu-HU" sz="2600" dirty="0"/>
          </a:p>
          <a:p>
            <a:r>
              <a:rPr lang="hu-HU" sz="2600" dirty="0"/>
              <a:t>Makó </a:t>
            </a:r>
            <a:r>
              <a:rPr lang="hu-HU" sz="2600" dirty="0" err="1"/>
              <a:t>onion</a:t>
            </a:r>
            <a:endParaRPr lang="hu-HU" sz="2600" dirty="0"/>
          </a:p>
          <a:p>
            <a:r>
              <a:rPr lang="hu-HU" sz="2600" dirty="0"/>
              <a:t>Hollókő old </a:t>
            </a:r>
            <a:r>
              <a:rPr lang="hu-HU" sz="2600" dirty="0" err="1"/>
              <a:t>village</a:t>
            </a:r>
            <a:endParaRPr lang="hu-HU" sz="2600" dirty="0"/>
          </a:p>
          <a:p>
            <a:r>
              <a:rPr lang="hu-HU" sz="2600" dirty="0" err="1"/>
              <a:t>Dance</a:t>
            </a:r>
            <a:r>
              <a:rPr lang="hu-HU" sz="2600" dirty="0"/>
              <a:t> house </a:t>
            </a:r>
            <a:r>
              <a:rPr lang="hu-HU" sz="2600" dirty="0" err="1"/>
              <a:t>movement</a:t>
            </a:r>
            <a:endParaRPr lang="hu-HU" sz="2600" dirty="0"/>
          </a:p>
          <a:p>
            <a:r>
              <a:rPr lang="hu-HU" sz="2600" dirty="0" err="1"/>
              <a:t>Hungarian</a:t>
            </a:r>
            <a:r>
              <a:rPr lang="hu-HU" sz="2600" dirty="0"/>
              <a:t> </a:t>
            </a:r>
            <a:r>
              <a:rPr lang="hu-HU" sz="2600" dirty="0" err="1"/>
              <a:t>cimbalo</a:t>
            </a:r>
            <a:endParaRPr lang="hu-HU" sz="2600" dirty="0"/>
          </a:p>
          <a:p>
            <a:endParaRPr lang="hu-HU" sz="1500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C630AB4B-2F2D-4104-8803-DEE4C8A56D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38" r="17365" b="4"/>
          <a:stretch/>
        </p:blipFill>
        <p:spPr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3CD9B83-190B-46C8-ADA1-81C65A809E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21" r="16728" b="-2"/>
          <a:stretch/>
        </p:blipFill>
        <p:spPr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9FDE316-BA81-4F4F-8B55-54EEAFF9F8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65" r="18247" b="2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CAA9697A-8096-41AB-800C-E687167125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030" r="5" b="7383"/>
          <a:stretch/>
        </p:blipFill>
        <p:spPr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2422D2AD-F956-4DDD-936C-CE7C0CE680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64" r="9101" b="2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47411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7000">
        <p15:prstTrans prst="peelOff"/>
      </p:transition>
    </mc:Choice>
    <mc:Fallback xmlns="">
      <p:transition spd="slow" advClick="0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2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7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4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3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la">
  <a:themeElements>
    <a:clrScheme name="Pala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Pal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l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22744366DA335149A0A597B6F1322245" ma:contentTypeVersion="12" ma:contentTypeDescription="Új dokumentum létrehozása." ma:contentTypeScope="" ma:versionID="ef59bbda301396fa5be8dfe664c9420c">
  <xsd:schema xmlns:xsd="http://www.w3.org/2001/XMLSchema" xmlns:xs="http://www.w3.org/2001/XMLSchema" xmlns:p="http://schemas.microsoft.com/office/2006/metadata/properties" xmlns:ns3="7d4dd6e3-7171-4bc0-a5a5-f5a2eb679ff1" xmlns:ns4="27fdcc81-4190-46ca-aa79-9b99ccd7f131" targetNamespace="http://schemas.microsoft.com/office/2006/metadata/properties" ma:root="true" ma:fieldsID="8960b76bc0caccef8ab5c583f5d34923" ns3:_="" ns4:_="">
    <xsd:import namespace="7d4dd6e3-7171-4bc0-a5a5-f5a2eb679ff1"/>
    <xsd:import namespace="27fdcc81-4190-46ca-aa79-9b99ccd7f13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4dd6e3-7171-4bc0-a5a5-f5a2eb679f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fdcc81-4190-46ca-aa79-9b99ccd7f13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Megosztási tipp kivonat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5A412AC-8F51-4435-9118-9C95DB6492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57C56C-EC28-46DF-BAB5-B5A9F9992F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4dd6e3-7171-4bc0-a5a5-f5a2eb679ff1"/>
    <ds:schemaRef ds:uri="27fdcc81-4190-46ca-aa79-9b99ccd7f1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3B7E519-ACF0-4A55-B9AC-E59B9E555BFE}">
  <ds:schemaRefs>
    <ds:schemaRef ds:uri="http://schemas.microsoft.com/office/2006/documentManagement/types"/>
    <ds:schemaRef ds:uri="http://purl.org/dc/elements/1.1/"/>
    <ds:schemaRef ds:uri="http://purl.org/dc/dcmitype/"/>
    <ds:schemaRef ds:uri="27fdcc81-4190-46ca-aa79-9b99ccd7f131"/>
    <ds:schemaRef ds:uri="http://schemas.openxmlformats.org/package/2006/metadata/core-properties"/>
    <ds:schemaRef ds:uri="http://purl.org/dc/terms/"/>
    <ds:schemaRef ds:uri="7d4dd6e3-7171-4bc0-a5a5-f5a2eb679ff1"/>
    <ds:schemaRef ds:uri="http://www.w3.org/XML/1998/namespace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191</Words>
  <Application>Microsoft Office PowerPoint</Application>
  <PresentationFormat>Szélesvásznú</PresentationFormat>
  <Paragraphs>40</Paragraphs>
  <Slides>10</Slides>
  <Notes>0</Notes>
  <HiddenSlides>0</HiddenSlides>
  <MMClips>1</MMClips>
  <ScaleCrop>false</ScaleCrop>
  <HeadingPairs>
    <vt:vector size="4" baseType="variant">
      <vt:variant>
        <vt:lpstr>Téma</vt:lpstr>
      </vt:variant>
      <vt:variant>
        <vt:i4>2</vt:i4>
      </vt:variant>
      <vt:variant>
        <vt:lpstr>Diacímek</vt:lpstr>
      </vt:variant>
      <vt:variant>
        <vt:i4>10</vt:i4>
      </vt:variant>
    </vt:vector>
  </HeadingPairs>
  <TitlesOfParts>
    <vt:vector size="12" baseType="lpstr">
      <vt:lpstr>Pala</vt:lpstr>
      <vt:lpstr>Office Theme</vt:lpstr>
      <vt:lpstr>Hungary</vt:lpstr>
      <vt:lpstr>Hungary</vt:lpstr>
      <vt:lpstr>PowerPoint-bemutató</vt:lpstr>
      <vt:lpstr>Budapest</vt:lpstr>
      <vt:lpstr>Budapest</vt:lpstr>
      <vt:lpstr>Other big cities</vt:lpstr>
      <vt:lpstr>Sports</vt:lpstr>
      <vt:lpstr>Hungaricums</vt:lpstr>
      <vt:lpstr>Some Hungaricums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Hungary</dc:title>
  <dc:creator>pinterpeter@sulid.hu</dc:creator>
  <cp:lastModifiedBy>Katalin Vető</cp:lastModifiedBy>
  <cp:revision>5</cp:revision>
  <dcterms:created xsi:type="dcterms:W3CDTF">2020-09-21T16:19:18Z</dcterms:created>
  <dcterms:modified xsi:type="dcterms:W3CDTF">2020-09-27T19:42:36Z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0x01010022744366DA335149A0A597B6F1322245</vt:lpwstr>
  </property>
</Properties>
</file>